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015" autoAdjust="0"/>
  </p:normalViewPr>
  <p:slideViewPr>
    <p:cSldViewPr>
      <p:cViewPr>
        <p:scale>
          <a:sx n="125" d="100"/>
          <a:sy n="125" d="100"/>
        </p:scale>
        <p:origin x="204" y="-260"/>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2021/11/11</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85001" y="4004034"/>
            <a:ext cx="3175000" cy="55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746" y="2034332"/>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2021/11/11</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29487" t="22977" r="23849" b="32862"/>
          <a:stretch/>
        </p:blipFill>
        <p:spPr>
          <a:xfrm>
            <a:off x="4068663" y="8630417"/>
            <a:ext cx="3271487" cy="1936185"/>
          </a:xfrm>
          <a:prstGeom prst="rect">
            <a:avLst/>
          </a:prstGeom>
        </p:spPr>
      </p:pic>
      <p:sp>
        <p:nvSpPr>
          <p:cNvPr id="20" name="Text Placeholder 3"/>
          <p:cNvSpPr txBox="1">
            <a:spLocks noChangeArrowheads="1"/>
          </p:cNvSpPr>
          <p:nvPr/>
        </p:nvSpPr>
        <p:spPr>
          <a:xfrm>
            <a:off x="3874292" y="1450182"/>
            <a:ext cx="3465858" cy="2442053"/>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a:lnSpc>
                <a:spcPts val="1500"/>
              </a:lnSpc>
              <a:spcBef>
                <a:spcPct val="0"/>
              </a:spcBef>
              <a:spcAft>
                <a:spcPct val="0"/>
              </a:spcAft>
              <a:buNone/>
              <a:defRPr/>
            </a:pP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酷冷至尊的炎神</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P360</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是增强散热性能的新体现</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全新双腔体水头设计将重要精密组件置于冷水层空间</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实现单向流通</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有效防止热水回流</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旨在针对热点进行快速精确的散热</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为了达到最优异的热传导率</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研发团队计算出最佳的铜底面积和微</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通</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再</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搭配带有二代灯效的高性能风扇</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a:t>
            </a:r>
            <a:r>
              <a:rPr lang="zh-CN" altLang="en-US" sz="1100" dirty="0">
                <a:latin typeface="微軟正黑體" panose="020B0604030504040204" pitchFamily="34" charset="-120"/>
                <a:ea typeface="微軟正黑體" panose="020B0604030504040204" pitchFamily="34" charset="-120"/>
                <a:cs typeface="Teko" panose="02000000000000000000" pitchFamily="2" charset="0"/>
              </a:rPr>
              <a:t>连结扇叶与</a:t>
            </a:r>
            <a:r>
              <a:rPr lang="en-US" altLang="zh-CN" sz="1100" dirty="0">
                <a:latin typeface="微軟正黑體" panose="020B0604030504040204" pitchFamily="34" charset="-120"/>
                <a:ea typeface="微軟正黑體" panose="020B0604030504040204" pitchFamily="34" charset="-120"/>
                <a:cs typeface="Teko" panose="02000000000000000000" pitchFamily="2" charset="0"/>
              </a:rPr>
              <a:t>ORBS</a:t>
            </a:r>
            <a:r>
              <a:rPr lang="zh-CN" altLang="en-US" sz="1100" dirty="0">
                <a:latin typeface="微軟正黑體" panose="020B0604030504040204" pitchFamily="34" charset="-120"/>
                <a:ea typeface="微軟正黑體" panose="020B0604030504040204" pitchFamily="34" charset="-120"/>
                <a:cs typeface="Teko" panose="02000000000000000000" pitchFamily="2" charset="0"/>
              </a:rPr>
              <a:t>轴承的结合设计赋予产品更多的风量和风压方面</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的</a:t>
            </a:r>
            <a:r>
              <a:rPr lang="zh-CN" altLang="en-US" sz="1100" dirty="0">
                <a:latin typeface="微軟正黑體" panose="020B0604030504040204" pitchFamily="34" charset="-120"/>
                <a:ea typeface="微軟正黑體" panose="020B0604030504040204" pitchFamily="34" charset="-120"/>
                <a:cs typeface="Teko" panose="02000000000000000000" pitchFamily="2" charset="0"/>
              </a:rPr>
              <a:t>优势</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有效减少扰流</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降低噪音</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增加工作效率</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此外还</a:t>
            </a:r>
            <a:r>
              <a:rPr lang="zh-TW" altLang="en-US" sz="1100" dirty="0" smtClean="0">
                <a:latin typeface="微軟正黑體" panose="020B0604030504040204" pitchFamily="34" charset="-120"/>
                <a:ea typeface="微軟正黑體" panose="020B0604030504040204" pitchFamily="34" charset="-120"/>
              </a:rPr>
              <a:t>采用</a:t>
            </a:r>
            <a:r>
              <a:rPr lang="zh-CN" altLang="en-US" sz="1100" dirty="0" smtClean="0">
                <a:latin typeface="微軟正黑體" panose="020B0604030504040204" pitchFamily="34" charset="-120"/>
                <a:ea typeface="微軟正黑體" panose="020B0604030504040204" pitchFamily="34" charset="-120"/>
              </a:rPr>
              <a:t>了全新</a:t>
            </a:r>
            <a:r>
              <a:rPr lang="en-US" altLang="zh-CN" sz="1100" dirty="0" smtClean="0">
                <a:latin typeface="微軟正黑體" panose="020B0604030504040204" pitchFamily="34" charset="-120"/>
                <a:ea typeface="微軟正黑體" panose="020B0604030504040204" pitchFamily="34" charset="-120"/>
              </a:rPr>
              <a:t>ARGB</a:t>
            </a:r>
            <a:r>
              <a:rPr lang="zh-CN" altLang="en-US" sz="1100" dirty="0" smtClean="0">
                <a:latin typeface="微軟正黑體" panose="020B0604030504040204" pitchFamily="34" charset="-120"/>
                <a:ea typeface="微軟正黑體" panose="020B0604030504040204" pitchFamily="34" charset="-120"/>
              </a:rPr>
              <a:t>二代光效</a:t>
            </a:r>
            <a:r>
              <a:rPr lang="en-US" altLang="zh-CN" sz="1100" dirty="0" smtClean="0">
                <a:latin typeface="微軟正黑體" panose="020B0604030504040204" pitchFamily="34" charset="-120"/>
                <a:ea typeface="微軟正黑體" panose="020B0604030504040204" pitchFamily="34" charset="-120"/>
              </a:rPr>
              <a:t>, </a:t>
            </a:r>
            <a:r>
              <a:rPr lang="zh-TW" altLang="en-US" sz="1100" dirty="0" smtClean="0">
                <a:latin typeface="微軟正黑體" panose="020B0604030504040204" pitchFamily="34" charset="-120"/>
                <a:ea typeface="微軟正黑體" panose="020B0604030504040204" pitchFamily="34" charset="-120"/>
              </a:rPr>
              <a:t>可与支持此功能的</a:t>
            </a:r>
            <a:r>
              <a:rPr lang="zh-CN" altLang="en-US" sz="1100" dirty="0" smtClean="0">
                <a:latin typeface="微軟正黑體" panose="020B0604030504040204" pitchFamily="34" charset="-120"/>
                <a:ea typeface="微軟正黑體" panose="020B0604030504040204" pitchFamily="34" charset="-120"/>
              </a:rPr>
              <a:t>核心</a:t>
            </a:r>
            <a:r>
              <a:rPr lang="zh-TW" altLang="en-US" sz="1100" dirty="0" smtClean="0">
                <a:latin typeface="微軟正黑體" panose="020B0604030504040204" pitchFamily="34" charset="-120"/>
                <a:ea typeface="微軟正黑體" panose="020B0604030504040204" pitchFamily="34" charset="-120"/>
              </a:rPr>
              <a:t>主板制造商</a:t>
            </a:r>
            <a:r>
              <a:rPr lang="zh-CN" altLang="en-US" sz="1100" dirty="0" smtClean="0">
                <a:latin typeface="微軟正黑體" panose="020B0604030504040204" pitchFamily="34" charset="-120"/>
                <a:ea typeface="微軟正黑體" panose="020B0604030504040204" pitchFamily="34" charset="-120"/>
              </a:rPr>
              <a:t>同步灯效</a:t>
            </a:r>
            <a:r>
              <a:rPr lang="en-US" altLang="zh-TW" sz="1100" dirty="0" smtClean="0">
                <a:latin typeface="微軟正黑體" panose="020B0604030504040204" pitchFamily="34" charset="-120"/>
                <a:ea typeface="微軟正黑體" panose="020B0604030504040204" pitchFamily="34" charset="-120"/>
              </a:rPr>
              <a:t>. </a:t>
            </a:r>
            <a:r>
              <a:rPr lang="zh-CN" altLang="en-US" sz="1100" dirty="0" smtClean="0">
                <a:latin typeface="微軟正黑體" panose="020B0604030504040204" pitchFamily="34" charset="-120"/>
                <a:ea typeface="微軟正黑體" panose="020B0604030504040204" pitchFamily="34" charset="-120"/>
              </a:rPr>
              <a:t>同时</a:t>
            </a:r>
            <a:r>
              <a:rPr lang="zh-TW" altLang="en-US" sz="1100" dirty="0" smtClean="0">
                <a:latin typeface="微軟正黑體" panose="020B0604030504040204" pitchFamily="34" charset="-120"/>
                <a:ea typeface="微軟正黑體" panose="020B0604030504040204" pitchFamily="34" charset="-120"/>
              </a:rPr>
              <a:t>可以使用随附</a:t>
            </a:r>
            <a:r>
              <a:rPr lang="zh-CN" altLang="en-US" sz="1100" dirty="0" smtClean="0">
                <a:latin typeface="微軟正黑體" panose="020B0604030504040204" pitchFamily="34" charset="-120"/>
                <a:ea typeface="微軟正黑體" panose="020B0604030504040204" pitchFamily="34" charset="-120"/>
              </a:rPr>
              <a:t>的二代</a:t>
            </a:r>
            <a:r>
              <a:rPr lang="en-US" altLang="zh-CN" sz="1100" dirty="0" smtClean="0">
                <a:latin typeface="微軟正黑體" panose="020B0604030504040204" pitchFamily="34" charset="-120"/>
                <a:ea typeface="微軟正黑體" panose="020B0604030504040204" pitchFamily="34" charset="-120"/>
              </a:rPr>
              <a:t>ARGB</a:t>
            </a:r>
            <a:r>
              <a:rPr lang="zh-TW" altLang="en-US" sz="1100" dirty="0" smtClean="0">
                <a:latin typeface="微軟正黑體" panose="020B0604030504040204" pitchFamily="34" charset="-120"/>
                <a:ea typeface="微軟正黑體" panose="020B0604030504040204" pitchFamily="34" charset="-120"/>
              </a:rPr>
              <a:t>控制器和</a:t>
            </a:r>
            <a:r>
              <a:rPr lang="en-US" altLang="zh-TW" sz="1100" dirty="0" err="1" smtClean="0">
                <a:latin typeface="微軟正黑體" panose="020B0604030504040204" pitchFamily="34" charset="-120"/>
                <a:ea typeface="微軟正黑體" panose="020B0604030504040204" pitchFamily="34" charset="-120"/>
              </a:rPr>
              <a:t>MasterPlus</a:t>
            </a:r>
            <a:r>
              <a:rPr lang="en-US" altLang="zh-CN" sz="1100" baseline="30000" dirty="0" smtClean="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软件自定义</a:t>
            </a:r>
            <a:r>
              <a:rPr lang="zh-CN" altLang="en-US" sz="1100" dirty="0" smtClean="0">
                <a:latin typeface="微軟正黑體" panose="020B0604030504040204" pitchFamily="34" charset="-120"/>
                <a:ea typeface="微軟正黑體" panose="020B0604030504040204" pitchFamily="34" charset="-120"/>
              </a:rPr>
              <a:t>每颗</a:t>
            </a:r>
            <a:r>
              <a:rPr lang="en-US" altLang="zh-CN" sz="1100" dirty="0" smtClean="0">
                <a:latin typeface="微軟正黑體" panose="020B0604030504040204" pitchFamily="34" charset="-120"/>
                <a:ea typeface="微軟正黑體" panose="020B0604030504040204" pitchFamily="34" charset="-120"/>
              </a:rPr>
              <a:t>LED</a:t>
            </a:r>
            <a:r>
              <a:rPr lang="zh-CN" altLang="en-US" sz="1100" dirty="0" smtClean="0">
                <a:latin typeface="微軟正黑體" panose="020B0604030504040204" pitchFamily="34" charset="-120"/>
                <a:ea typeface="微軟正黑體" panose="020B0604030504040204" pitchFamily="34" charset="-120"/>
              </a:rPr>
              <a:t>灯珠的模式 、颜色</a:t>
            </a:r>
            <a:r>
              <a:rPr lang="zh-TW" altLang="en-US" sz="1100" dirty="0" smtClean="0">
                <a:latin typeface="微軟正黑體" panose="020B0604030504040204" pitchFamily="34" charset="-120"/>
                <a:ea typeface="微軟正黑體" panose="020B0604030504040204" pitchFamily="34" charset="-120"/>
              </a:rPr>
              <a:t>、</a:t>
            </a:r>
            <a:r>
              <a:rPr lang="en-US" altLang="zh-CN" sz="1100" dirty="0" smtClean="0">
                <a:latin typeface="微軟正黑體" panose="020B0604030504040204" pitchFamily="34" charset="-120"/>
                <a:ea typeface="微軟正黑體" panose="020B0604030504040204" pitchFamily="34" charset="-120"/>
              </a:rPr>
              <a:t> </a:t>
            </a:r>
            <a:r>
              <a:rPr lang="zh-CN" altLang="en-US" sz="1100" dirty="0" smtClean="0">
                <a:latin typeface="微軟正黑體" panose="020B0604030504040204" pitchFamily="34" charset="-120"/>
                <a:ea typeface="微軟正黑體" panose="020B0604030504040204" pitchFamily="34" charset="-120"/>
              </a:rPr>
              <a:t>效果</a:t>
            </a:r>
            <a:r>
              <a:rPr lang="en-US" altLang="zh-CN" sz="1100" dirty="0" smtClean="0">
                <a:latin typeface="微軟正黑體" panose="020B0604030504040204" pitchFamily="34" charset="-120"/>
                <a:ea typeface="微軟正黑體" panose="020B0604030504040204" pitchFamily="34" charset="-120"/>
              </a:rPr>
              <a:t>.</a:t>
            </a:r>
            <a:endParaRPr lang="en-US" altLang="zh-TW" sz="1100" dirty="0" smtClean="0">
              <a:latin typeface="微軟正黑體" panose="020B0604030504040204" pitchFamily="34" charset="-120"/>
              <a:ea typeface="微軟正黑體" panose="020B0604030504040204" pitchFamily="34" charset="-120"/>
            </a:endParaRPr>
          </a:p>
          <a:p>
            <a:pPr marL="0">
              <a:lnSpc>
                <a:spcPts val="1500"/>
              </a:lnSpc>
              <a:spcBef>
                <a:spcPct val="0"/>
              </a:spcBef>
              <a:spcAft>
                <a:spcPct val="0"/>
              </a:spcAft>
              <a:buNone/>
              <a:defRPr/>
            </a:pPr>
            <a:endParaRPr lang="en-US" altLang="zh-CN" sz="1100" dirty="0">
              <a:latin typeface="Teko" panose="02000000000000000000" pitchFamily="2" charset="0"/>
              <a:cs typeface="Teko" panose="02000000000000000000" pitchFamily="2" charset="0"/>
            </a:endParaRPr>
          </a:p>
        </p:txBody>
      </p:sp>
      <p:sp>
        <p:nvSpPr>
          <p:cNvPr id="4" name="矩形 3"/>
          <p:cNvSpPr/>
          <p:nvPr/>
        </p:nvSpPr>
        <p:spPr>
          <a:xfrm>
            <a:off x="391749" y="3944485"/>
            <a:ext cx="3778250" cy="593560"/>
          </a:xfrm>
          <a:prstGeom prst="rect">
            <a:avLst/>
          </a:prstGeom>
        </p:spPr>
        <p:txBody>
          <a:bodyPr>
            <a:spAutoFit/>
          </a:bodyPr>
          <a:lstStyle/>
          <a:p>
            <a:pPr>
              <a:lnSpc>
                <a:spcPts val="3830"/>
              </a:lnSpc>
            </a:pPr>
            <a:r>
              <a:rPr lang="zh-CN" altLang="en-US" sz="48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炎神</a:t>
            </a:r>
            <a:r>
              <a:rPr lang="en-US" altLang="zh-CN" sz="48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P360</a:t>
            </a:r>
            <a:r>
              <a:rPr lang="en-US" altLang="zh-TW" sz="48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  </a:t>
            </a:r>
            <a:endParaRPr lang="en-US" altLang="zh-TW" sz="4800" spc="-100" dirty="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23" name="TextBox 21"/>
          <p:cNvSpPr txBox="1">
            <a:spLocks noChangeArrowheads="1"/>
          </p:cNvSpPr>
          <p:nvPr/>
        </p:nvSpPr>
        <p:spPr bwMode="auto">
          <a:xfrm>
            <a:off x="5196968" y="6367677"/>
            <a:ext cx="22302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新型加厚高密度弓字型鳍片设计的水排</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散</a:t>
            </a:r>
            <a:r>
              <a:rPr lang="zh-CN" altLang="en-US" sz="900" dirty="0">
                <a:latin typeface="微軟正黑體" panose="020B0604030504040204" pitchFamily="34" charset="-120"/>
                <a:ea typeface="微軟正黑體" panose="020B0604030504040204" pitchFamily="34" charset="-120"/>
              </a:rPr>
              <a:t>热面积较前代提升约</a:t>
            </a:r>
            <a:r>
              <a:rPr lang="en-US" altLang="zh-CN" sz="900" dirty="0">
                <a:latin typeface="微軟正黑體" panose="020B0604030504040204" pitchFamily="34" charset="-120"/>
                <a:ea typeface="微軟正黑體" panose="020B0604030504040204" pitchFamily="34" charset="-120"/>
              </a:rPr>
              <a:t>25</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为空气流动</a:t>
            </a:r>
            <a:r>
              <a:rPr lang="zh-CN" altLang="en-US" sz="900" dirty="0" smtClean="0">
                <a:latin typeface="微軟正黑體" panose="020B0604030504040204" pitchFamily="34" charset="-120"/>
                <a:ea typeface="微軟正黑體" panose="020B0604030504040204" pitchFamily="34" charset="-120"/>
              </a:rPr>
              <a:t>提供</a:t>
            </a:r>
            <a:r>
              <a:rPr lang="zh-CN" altLang="en-US" sz="900" dirty="0">
                <a:latin typeface="微軟正黑體" panose="020B0604030504040204" pitchFamily="34" charset="-120"/>
                <a:ea typeface="微軟正黑體" panose="020B0604030504040204" pitchFamily="34" charset="-120"/>
              </a:rPr>
              <a:t>更多</a:t>
            </a:r>
            <a:r>
              <a:rPr lang="zh-CN" altLang="en-US" sz="900" dirty="0" smtClean="0">
                <a:latin typeface="微軟正黑體" panose="020B0604030504040204" pitchFamily="34" charset="-120"/>
                <a:ea typeface="微軟正黑體" panose="020B0604030504040204" pitchFamily="34" charset="-120"/>
              </a:rPr>
              <a:t>空</a:t>
            </a:r>
            <a:r>
              <a:rPr lang="zh-CN" altLang="en-US" sz="900" dirty="0" smtClean="0">
                <a:latin typeface="微軟正黑體" panose="020B0604030504040204" pitchFamily="34" charset="-120"/>
                <a:ea typeface="微軟正黑體" panose="020B0604030504040204" pitchFamily="34" charset="-120"/>
              </a:rPr>
              <a:t>间</a:t>
            </a:r>
            <a:r>
              <a:rPr lang="en-US" altLang="zh-CN" sz="900" dirty="0" smtClean="0">
                <a:latin typeface="微軟正黑體" panose="020B0604030504040204" pitchFamily="34" charset="-120"/>
                <a:ea typeface="微軟正黑體" panose="020B0604030504040204" pitchFamily="34" charset="-120"/>
              </a:rPr>
              <a:t>.</a:t>
            </a:r>
            <a:endParaRPr lang="zh-CN" altLang="en-US" sz="900" dirty="0" smtClean="0">
              <a:latin typeface="微軟正黑體" panose="020B0604030504040204" pitchFamily="34" charset="-120"/>
              <a:ea typeface="微軟正黑體" panose="020B0604030504040204" pitchFamily="34" charset="-120"/>
            </a:endParaRPr>
          </a:p>
        </p:txBody>
      </p:sp>
      <p:sp>
        <p:nvSpPr>
          <p:cNvPr id="24" name="TextBox 23"/>
          <p:cNvSpPr txBox="1">
            <a:spLocks noChangeArrowheads="1"/>
          </p:cNvSpPr>
          <p:nvPr/>
        </p:nvSpPr>
        <p:spPr bwMode="auto">
          <a:xfrm>
            <a:off x="5265648" y="6041524"/>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加厚高密度水排</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nvGrpSpPr>
          <p:cNvPr id="3" name="群組 2"/>
          <p:cNvGrpSpPr/>
          <p:nvPr/>
        </p:nvGrpSpPr>
        <p:grpSpPr>
          <a:xfrm>
            <a:off x="2712090" y="4506397"/>
            <a:ext cx="2133953" cy="2507611"/>
            <a:chOff x="2701451" y="4495755"/>
            <a:chExt cx="2133953" cy="2507611"/>
          </a:xfrm>
        </p:grpSpPr>
        <p:sp>
          <p:nvSpPr>
            <p:cNvPr id="73" name="TextBox 21"/>
            <p:cNvSpPr txBox="1">
              <a:spLocks noChangeArrowheads="1"/>
            </p:cNvSpPr>
            <p:nvPr/>
          </p:nvSpPr>
          <p:spPr bwMode="auto">
            <a:xfrm>
              <a:off x="2749342" y="6357035"/>
              <a:ext cx="2086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专为此款散热器量身打造的具备二代灯效的高性能风扇</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连结扇叶与</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ORBS</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轴承的结合设计赋予产品更多的风量和风压方面的优势</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a:t>
              </a:r>
              <a:endParaRPr lang="en-US" altLang="zh-CN" sz="900" dirty="0">
                <a:latin typeface="Noto Sans" panose="020B0604020202020204" charset="0"/>
                <a:ea typeface="Noto Sans" panose="020B0604020202020204" charset="0"/>
              </a:endParaRPr>
            </a:p>
          </p:txBody>
        </p:sp>
        <p:sp>
          <p:nvSpPr>
            <p:cNvPr id="74" name="TextBox 23"/>
            <p:cNvSpPr txBox="1">
              <a:spLocks noChangeArrowheads="1"/>
            </p:cNvSpPr>
            <p:nvPr/>
          </p:nvSpPr>
          <p:spPr bwMode="auto">
            <a:xfrm>
              <a:off x="2701451" y="6054128"/>
              <a:ext cx="20860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高性能连叶扇</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796" y="4495755"/>
              <a:ext cx="1591155" cy="1591155"/>
            </a:xfrm>
            <a:prstGeom prst="rect">
              <a:avLst/>
            </a:prstGeom>
          </p:spPr>
        </p:pic>
      </p:grpSp>
      <p:grpSp>
        <p:nvGrpSpPr>
          <p:cNvPr id="29" name="群組 28"/>
          <p:cNvGrpSpPr/>
          <p:nvPr/>
        </p:nvGrpSpPr>
        <p:grpSpPr>
          <a:xfrm>
            <a:off x="1090605" y="6988285"/>
            <a:ext cx="2257979" cy="1939382"/>
            <a:chOff x="433752" y="6982026"/>
            <a:chExt cx="2522472" cy="2355826"/>
          </a:xfrm>
        </p:grpSpPr>
        <p:pic>
          <p:nvPicPr>
            <p:cNvPr id="9" name="圖片 8"/>
            <p:cNvPicPr>
              <a:picLocks noChangeAspect="1"/>
            </p:cNvPicPr>
            <p:nvPr/>
          </p:nvPicPr>
          <p:blipFill rotWithShape="1">
            <a:blip r:embed="rId4" cstate="print">
              <a:extLst>
                <a:ext uri="{28A0092B-C50C-407E-A947-70E740481C1C}">
                  <a14:useLocalDpi xmlns:a14="http://schemas.microsoft.com/office/drawing/2010/main" val="0"/>
                </a:ext>
              </a:extLst>
            </a:blip>
            <a:srcRect l="28571" t="17179" r="28877" b="24538"/>
            <a:stretch/>
          </p:blipFill>
          <p:spPr>
            <a:xfrm>
              <a:off x="537082" y="7301055"/>
              <a:ext cx="2376264" cy="2036797"/>
            </a:xfrm>
            <a:prstGeom prst="rect">
              <a:avLst/>
            </a:prstGeom>
          </p:spPr>
        </p:pic>
        <p:sp>
          <p:nvSpPr>
            <p:cNvPr id="7" name="矩形 6"/>
            <p:cNvSpPr/>
            <p:nvPr/>
          </p:nvSpPr>
          <p:spPr>
            <a:xfrm rot="20444096">
              <a:off x="433752" y="6982026"/>
              <a:ext cx="2522472" cy="2293437"/>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圖片 13"/>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46161"/>
            <a:stretch/>
          </p:blipFill>
          <p:spPr>
            <a:xfrm rot="184063">
              <a:off x="1160534" y="8005073"/>
              <a:ext cx="815205" cy="792088"/>
            </a:xfrm>
            <a:prstGeom prst="rect">
              <a:avLst/>
            </a:prstGeom>
            <a:effectLst>
              <a:softEdge rad="177800"/>
            </a:effectLst>
          </p:spPr>
        </p:pic>
        <p:pic>
          <p:nvPicPr>
            <p:cNvPr id="26" name="圖片 25"/>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46161"/>
            <a:stretch/>
          </p:blipFill>
          <p:spPr>
            <a:xfrm rot="10800000">
              <a:off x="1896885" y="7905529"/>
              <a:ext cx="815205" cy="792088"/>
            </a:xfrm>
            <a:prstGeom prst="rect">
              <a:avLst/>
            </a:prstGeom>
            <a:effectLst>
              <a:softEdge rad="177800"/>
            </a:effectLst>
          </p:spPr>
        </p:pic>
      </p:grpSp>
      <p:sp>
        <p:nvSpPr>
          <p:cNvPr id="35" name="TextBox 21"/>
          <p:cNvSpPr txBox="1">
            <a:spLocks noChangeArrowheads="1"/>
          </p:cNvSpPr>
          <p:nvPr/>
        </p:nvSpPr>
        <p:spPr bwMode="auto">
          <a:xfrm>
            <a:off x="3636616" y="7652117"/>
            <a:ext cx="3703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水泵内部使用陶瓷</a:t>
            </a:r>
            <a:r>
              <a:rPr lang="zh-CN" altLang="en-US" sz="900" dirty="0">
                <a:latin typeface="微軟正黑體" panose="020B0604030504040204" pitchFamily="34" charset="-120"/>
                <a:ea typeface="微軟正黑體" panose="020B0604030504040204" pitchFamily="34" charset="-120"/>
              </a:rPr>
              <a:t>轴承叶轮的高速电</a:t>
            </a:r>
            <a:r>
              <a:rPr lang="zh-CN" altLang="en-US" sz="900" dirty="0" smtClean="0">
                <a:latin typeface="微軟正黑體" panose="020B0604030504040204" pitchFamily="34" charset="-120"/>
                <a:ea typeface="微軟正黑體" panose="020B0604030504040204" pitchFamily="34" charset="-120"/>
              </a:rPr>
              <a:t>机</a:t>
            </a:r>
            <a:r>
              <a:rPr lang="zh-CN" altLang="en-US" sz="900" dirty="0">
                <a:latin typeface="微軟正黑體" panose="020B0604030504040204" pitchFamily="34" charset="-120"/>
                <a:ea typeface="微軟正黑體" panose="020B0604030504040204" pitchFamily="34" charset="-120"/>
              </a:rPr>
              <a:t>可</a:t>
            </a:r>
            <a:r>
              <a:rPr lang="zh-CN" altLang="en-US" sz="900" dirty="0" smtClean="0">
                <a:latin typeface="微軟正黑體" panose="020B0604030504040204" pitchFamily="34" charset="-120"/>
                <a:ea typeface="微軟正黑體" panose="020B0604030504040204" pitchFamily="34" charset="-120"/>
              </a:rPr>
              <a:t>平衡进</a:t>
            </a:r>
            <a:r>
              <a:rPr lang="zh-CN" altLang="en-US" sz="900" dirty="0">
                <a:latin typeface="微軟正黑體" panose="020B0604030504040204" pitchFamily="34" charset="-120"/>
                <a:ea typeface="微軟正黑體" panose="020B0604030504040204" pitchFamily="34" charset="-120"/>
              </a:rPr>
              <a:t>出散热器的</a:t>
            </a:r>
            <a:r>
              <a:rPr lang="zh-CN" altLang="en-US" sz="900" dirty="0" smtClean="0">
                <a:latin typeface="微軟正黑體" panose="020B0604030504040204" pitchFamily="34" charset="-120"/>
                <a:ea typeface="微軟正黑體" panose="020B0604030504040204" pitchFamily="34" charset="-120"/>
              </a:rPr>
              <a:t>水流道</a:t>
            </a:r>
            <a:r>
              <a:rPr lang="en-US" altLang="zh-CN" sz="900" dirty="0" smtClean="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有效减少运转过程中产生的</a:t>
            </a:r>
            <a:r>
              <a:rPr lang="zh-CN" altLang="en-US" sz="900" dirty="0" smtClean="0">
                <a:latin typeface="微軟正黑體" panose="020B0604030504040204" pitchFamily="34" charset="-120"/>
                <a:ea typeface="微軟正黑體" panose="020B0604030504040204" pitchFamily="34" charset="-120"/>
              </a:rPr>
              <a:t>噪音</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从</a:t>
            </a:r>
            <a:r>
              <a:rPr lang="zh-CN" altLang="en-US" sz="900" dirty="0">
                <a:latin typeface="微軟正黑體" panose="020B0604030504040204" pitchFamily="34" charset="-120"/>
                <a:ea typeface="微軟正黑體" panose="020B0604030504040204" pitchFamily="34" charset="-120"/>
              </a:rPr>
              <a:t>而实现最高的热交换</a:t>
            </a:r>
            <a:r>
              <a:rPr lang="zh-CN" altLang="en-US" sz="900" dirty="0" smtClean="0">
                <a:latin typeface="微軟正黑體" panose="020B0604030504040204" pitchFamily="34" charset="-120"/>
                <a:ea typeface="微軟正黑體" panose="020B0604030504040204" pitchFamily="34" charset="-120"/>
              </a:rPr>
              <a:t>效率</a:t>
            </a:r>
            <a:r>
              <a:rPr lang="en-US" altLang="zh-CN" sz="900" dirty="0" smtClean="0">
                <a:latin typeface="微軟正黑體" panose="020B0604030504040204" pitchFamily="34" charset="-120"/>
                <a:ea typeface="微軟正黑體" panose="020B0604030504040204" pitchFamily="34" charset="-120"/>
              </a:rPr>
              <a:t>.</a:t>
            </a:r>
            <a:endParaRPr lang="en-US" altLang="en-US" sz="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6" name="TextBox 23"/>
          <p:cNvSpPr txBox="1">
            <a:spLocks noChangeArrowheads="1"/>
          </p:cNvSpPr>
          <p:nvPr/>
        </p:nvSpPr>
        <p:spPr bwMode="auto">
          <a:xfrm>
            <a:off x="3194089" y="7351859"/>
            <a:ext cx="43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极佳的热交换效率</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nvGrpSpPr>
          <p:cNvPr id="6" name="群組 5"/>
          <p:cNvGrpSpPr/>
          <p:nvPr/>
        </p:nvGrpSpPr>
        <p:grpSpPr>
          <a:xfrm>
            <a:off x="331449" y="4950759"/>
            <a:ext cx="2228971" cy="2225719"/>
            <a:chOff x="215907" y="5056691"/>
            <a:chExt cx="2208426" cy="2386989"/>
          </a:xfrm>
        </p:grpSpPr>
        <p:sp>
          <p:nvSpPr>
            <p:cNvPr id="70" name="TextBox 23"/>
            <p:cNvSpPr txBox="1">
              <a:spLocks noChangeArrowheads="1"/>
            </p:cNvSpPr>
            <p:nvPr/>
          </p:nvSpPr>
          <p:spPr bwMode="auto">
            <a:xfrm>
              <a:off x="364167" y="6256161"/>
              <a:ext cx="2060166" cy="29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全新双腔体水</a:t>
              </a: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头设计</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30" name="Picture 2" descr="C:\Users\julianne_xu\Downloads\WeChat_圖片_20210623162841-removebg-previe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487" y="5056691"/>
              <a:ext cx="1818037" cy="110786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21"/>
            <p:cNvSpPr txBox="1">
              <a:spLocks noChangeArrowheads="1"/>
            </p:cNvSpPr>
            <p:nvPr/>
          </p:nvSpPr>
          <p:spPr bwMode="auto">
            <a:xfrm>
              <a:off x="215907" y="6601983"/>
              <a:ext cx="2208426" cy="8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相较于普通水冷</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头</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系</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统流量提升近</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34</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水泵</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本身的最大噪音不超过</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15dBA,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实</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现了水泵内部冷热水分层流</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动</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进</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一步提高</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了</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散</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热效率和水冷头使用寿命</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a:t>
              </a:r>
              <a:endParaRPr lang="en-US" altLang="zh-CN" sz="900" dirty="0">
                <a:latin typeface="微軟正黑體" panose="020B0604030504040204" pitchFamily="34" charset="-120"/>
                <a:ea typeface="微軟正黑體" panose="020B0604030504040204" pitchFamily="34" charset="-120"/>
              </a:endParaRPr>
            </a:p>
          </p:txBody>
        </p:sp>
      </p:grpSp>
      <p:sp>
        <p:nvSpPr>
          <p:cNvPr id="40" name="TextBox 21"/>
          <p:cNvSpPr txBox="1">
            <a:spLocks noChangeArrowheads="1"/>
          </p:cNvSpPr>
          <p:nvPr/>
        </p:nvSpPr>
        <p:spPr bwMode="auto">
          <a:xfrm>
            <a:off x="574042" y="9598510"/>
            <a:ext cx="29185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精密</a:t>
            </a:r>
            <a:r>
              <a:rPr lang="zh-CN" altLang="en-US" sz="900" dirty="0">
                <a:latin typeface="微軟正黑體" panose="020B0604030504040204" pitchFamily="34" charset="-120"/>
                <a:ea typeface="微軟正黑體" panose="020B0604030504040204" pitchFamily="34" charset="-120"/>
              </a:rPr>
              <a:t>设计的超薄鳍片能形成更多水冷液微通道</a:t>
            </a:r>
            <a:r>
              <a:rPr lang="en-US" altLang="zh-CN" sz="900" dirty="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提高换热</a:t>
            </a:r>
            <a:r>
              <a:rPr lang="zh-CN" altLang="en-US" sz="900" dirty="0" smtClean="0">
                <a:latin typeface="微軟正黑體" panose="020B0604030504040204" pitchFamily="34" charset="-120"/>
                <a:ea typeface="微軟正黑體" panose="020B0604030504040204" pitchFamily="34" charset="-120"/>
              </a:rPr>
              <a:t>效率</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尺寸</a:t>
            </a:r>
            <a:r>
              <a:rPr lang="zh-CN" altLang="en-US" sz="900" dirty="0">
                <a:latin typeface="微軟正黑體" panose="020B0604030504040204" pitchFamily="34" charset="-120"/>
                <a:ea typeface="微軟正黑體" panose="020B0604030504040204" pitchFamily="34" charset="-120"/>
              </a:rPr>
              <a:t>高达</a:t>
            </a:r>
            <a:r>
              <a:rPr lang="en-US" altLang="zh-CN" sz="900" dirty="0">
                <a:latin typeface="微軟正黑體" panose="020B0604030504040204" pitchFamily="34" charset="-120"/>
                <a:ea typeface="微軟正黑體" panose="020B0604030504040204" pitchFamily="34" charset="-120"/>
              </a:rPr>
              <a:t>62x56mm</a:t>
            </a:r>
            <a:r>
              <a:rPr lang="zh-CN" altLang="en-US" sz="900" dirty="0">
                <a:latin typeface="微軟正黑體" panose="020B0604030504040204" pitchFamily="34" charset="-120"/>
                <a:ea typeface="微軟正黑體" panose="020B0604030504040204" pitchFamily="34" charset="-120"/>
              </a:rPr>
              <a:t>的铜底面积更能匹配</a:t>
            </a:r>
            <a:r>
              <a:rPr lang="en-US" altLang="zh-CN" sz="900" dirty="0">
                <a:latin typeface="微軟正黑體" panose="020B0604030504040204" pitchFamily="34" charset="-120"/>
                <a:ea typeface="微軟正黑體" panose="020B0604030504040204" pitchFamily="34" charset="-120"/>
              </a:rPr>
              <a:t>Intel 12</a:t>
            </a:r>
            <a:r>
              <a:rPr lang="zh-CN" altLang="en-US" sz="900" dirty="0">
                <a:latin typeface="微軟正黑體" panose="020B0604030504040204" pitchFamily="34" charset="-120"/>
                <a:ea typeface="微軟正黑體" panose="020B0604030504040204" pitchFamily="34" charset="-120"/>
              </a:rPr>
              <a:t>代</a:t>
            </a:r>
            <a:r>
              <a:rPr lang="en-US" altLang="zh-CN" sz="900" dirty="0">
                <a:latin typeface="微軟正黑體" panose="020B0604030504040204" pitchFamily="34" charset="-120"/>
                <a:ea typeface="微軟正黑體" panose="020B0604030504040204" pitchFamily="34" charset="-120"/>
              </a:rPr>
              <a:t>CPU</a:t>
            </a:r>
            <a:r>
              <a:rPr lang="zh-CN" altLang="en-US" sz="900" dirty="0">
                <a:latin typeface="微軟正黑體" panose="020B0604030504040204" pitchFamily="34" charset="-120"/>
                <a:ea typeface="微軟正黑體" panose="020B0604030504040204" pitchFamily="34" charset="-120"/>
              </a:rPr>
              <a:t>变大的顶</a:t>
            </a:r>
            <a:r>
              <a:rPr lang="zh-CN" altLang="en-US" sz="900" dirty="0" smtClean="0">
                <a:latin typeface="微軟正黑體" panose="020B0604030504040204" pitchFamily="34" charset="-120"/>
                <a:ea typeface="微軟正黑體" panose="020B0604030504040204" pitchFamily="34" charset="-120"/>
              </a:rPr>
              <a:t>盖</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接</a:t>
            </a:r>
            <a:r>
              <a:rPr lang="zh-CN" altLang="en-US" sz="900" dirty="0">
                <a:latin typeface="微軟正黑體" panose="020B0604030504040204" pitchFamily="34" charset="-120"/>
                <a:ea typeface="微軟正黑體" panose="020B0604030504040204" pitchFamily="34" charset="-120"/>
              </a:rPr>
              <a:t>触更</a:t>
            </a:r>
            <a:r>
              <a:rPr lang="zh-CN" altLang="en-US" sz="900" dirty="0" smtClean="0">
                <a:latin typeface="微軟正黑體" panose="020B0604030504040204" pitchFamily="34" charset="-120"/>
                <a:ea typeface="微軟正黑體" panose="020B0604030504040204" pitchFamily="34" charset="-120"/>
              </a:rPr>
              <a:t>充分</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导</a:t>
            </a:r>
            <a:r>
              <a:rPr lang="zh-CN" altLang="en-US" sz="900" dirty="0">
                <a:latin typeface="微軟正黑體" panose="020B0604030504040204" pitchFamily="34" charset="-120"/>
                <a:ea typeface="微軟正黑體" panose="020B0604030504040204" pitchFamily="34" charset="-120"/>
              </a:rPr>
              <a:t>热更均</a:t>
            </a:r>
            <a:r>
              <a:rPr lang="zh-CN" altLang="en-US" sz="900" dirty="0" smtClean="0">
                <a:latin typeface="微軟正黑體" panose="020B0604030504040204" pitchFamily="34" charset="-120"/>
                <a:ea typeface="微軟正黑體" panose="020B0604030504040204" pitchFamily="34" charset="-120"/>
              </a:rPr>
              <a:t>匀</a:t>
            </a:r>
            <a:r>
              <a:rPr lang="en-US" altLang="zh-CN" sz="900" dirty="0" smtClean="0">
                <a:latin typeface="微軟正黑體" panose="020B0604030504040204" pitchFamily="34" charset="-120"/>
                <a:ea typeface="微軟正黑體" panose="020B0604030504040204" pitchFamily="34" charset="-120"/>
              </a:rPr>
              <a:t>.</a:t>
            </a:r>
            <a:endParaRPr lang="zh-CN" altLang="en-US" sz="900" dirty="0">
              <a:latin typeface="微軟正黑體" panose="020B0604030504040204" pitchFamily="34" charset="-120"/>
              <a:ea typeface="微軟正黑體" panose="020B0604030504040204" pitchFamily="34" charset="-120"/>
            </a:endParaRPr>
          </a:p>
        </p:txBody>
      </p:sp>
      <p:sp>
        <p:nvSpPr>
          <p:cNvPr id="41" name="TextBox 23"/>
          <p:cNvSpPr txBox="1">
            <a:spLocks noChangeArrowheads="1"/>
          </p:cNvSpPr>
          <p:nvPr/>
        </p:nvSpPr>
        <p:spPr bwMode="auto">
          <a:xfrm>
            <a:off x="378522" y="9208420"/>
            <a:ext cx="3036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卓越的热传导性能</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11" name="圖片 10"/>
          <p:cNvPicPr>
            <a:picLocks noChangeAspect="1"/>
          </p:cNvPicPr>
          <p:nvPr/>
        </p:nvPicPr>
        <p:blipFill rotWithShape="1">
          <a:blip r:embed="rId8" cstate="print">
            <a:extLst>
              <a:ext uri="{28A0092B-C50C-407E-A947-70E740481C1C}">
                <a14:useLocalDpi xmlns:a14="http://schemas.microsoft.com/office/drawing/2010/main" val="0"/>
              </a:ext>
            </a:extLst>
          </a:blip>
          <a:srcRect l="24111" t="31465" r="35385" b="35430"/>
          <a:stretch/>
        </p:blipFill>
        <p:spPr>
          <a:xfrm>
            <a:off x="5434749" y="4893794"/>
            <a:ext cx="1574735" cy="974836"/>
          </a:xfrm>
          <a:prstGeom prst="rect">
            <a:avLst/>
          </a:prstGeom>
        </p:spPr>
      </p:pic>
      <p:pic>
        <p:nvPicPr>
          <p:cNvPr id="10" name="圖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146" y="539702"/>
            <a:ext cx="1911198" cy="3079895"/>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1619646782"/>
              </p:ext>
            </p:extLst>
          </p:nvPr>
        </p:nvGraphicFramePr>
        <p:xfrm>
          <a:off x="499572" y="3840048"/>
          <a:ext cx="6594392" cy="1151995"/>
        </p:xfrm>
        <a:graphic>
          <a:graphicData uri="http://schemas.openxmlformats.org/drawingml/2006/table">
            <a:tbl>
              <a:tblPr bandRow="1">
                <a:tableStyleId>{073A0DAA-6AF3-43AB-8588-CEC1D06C72B9}</a:tableStyleId>
              </a:tblPr>
              <a:tblGrid>
                <a:gridCol w="205788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2"/>
                    </a:ext>
                  </a:extLst>
                </a:gridCol>
              </a:tblGrid>
              <a:tr h="230399">
                <a:tc>
                  <a:txBody>
                    <a:bodyPr/>
                    <a:lstStyle/>
                    <a:p>
                      <a:pPr>
                        <a:lnSpc>
                          <a:spcPct val="100000"/>
                        </a:lnSpc>
                        <a:spcAft>
                          <a:spcPts val="0"/>
                        </a:spcAft>
                      </a:pPr>
                      <a:r>
                        <a:rPr lang="zh-CN" altLang="en-US" sz="800" b="0" kern="0" dirty="0" smtClean="0">
                          <a:solidFill>
                            <a:schemeClr val="tx2"/>
                          </a:solidFill>
                          <a:effectLst/>
                          <a:latin typeface="微軟正黑體" panose="020B0604030504040204" pitchFamily="34" charset="-120"/>
                          <a:ea typeface="微軟正黑體" panose="020B0604030504040204" pitchFamily="34" charset="-120"/>
                          <a:cs typeface="+mn-cs"/>
                        </a:rPr>
                        <a:t>产品名称</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炎神</a:t>
                      </a:r>
                      <a:r>
                        <a:rPr lang="en-US" altLang="zh-CN"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P360</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0"/>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产品型号</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dirty="0" smtClean="0">
                          <a:latin typeface="微軟正黑體" panose="020B0604030504040204" pitchFamily="34" charset="-120"/>
                          <a:ea typeface="微軟正黑體" panose="020B0604030504040204" pitchFamily="34" charset="-120"/>
                        </a:rPr>
                        <a:t>MLY-D36M-A23PZ-R1</a:t>
                      </a:r>
                      <a:endParaRPr lang="en-US" sz="800" dirty="0">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1"/>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外观颜色</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黑色</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2"/>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内存兼容性</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N/A</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6"/>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质保</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en-US" altLang="zh-TW"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5</a:t>
                      </a: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年</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90" y="3480009"/>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72" y="8100300"/>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403311" y="2056442"/>
            <a:ext cx="6413561" cy="1600438"/>
          </a:xfrm>
          <a:prstGeom prst="rect">
            <a:avLst/>
          </a:prstGeom>
          <a:noFill/>
        </p:spPr>
        <p:txBody>
          <a:bodyPr wrap="square" rtlCol="0">
            <a:spAutoFit/>
          </a:bodyPr>
          <a:lstStyle/>
          <a:p>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全新双腔体水</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头设</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计</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相较于普通水冷头</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系统流量提升近</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34%,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水泵本身的最大噪音不超过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15dBA,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实现了水泵内部冷热水分层流动</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进一步提高了产品</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的</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散热</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效率和水冷使用寿命</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高性能连叶扇</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专为此款散热器量身打造的具备二代灯效的高性能风扇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连结扇叶与</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ORBS</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轴承的结合设计赋予产品更多的风量和风压方面的优势</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p>
          <a:p>
            <a:endPar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加</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厚高密度</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水排</a:t>
            </a:r>
            <a:r>
              <a:rPr lang="en-US" altLang="zh-CN" sz="750"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新型加厚高密度弓字型鳍片设计的水排</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散热面积较前代提升约</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25%,</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为空气流动</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提供更多空</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间</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极佳的热交换</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效率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水泵内部使用陶瓷轴承叶轮的高速电机可平衡进出散热器的水流道</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有效减少运转过程中产生的噪音</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从而实现最高的热交换效率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en-US"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卓越的热传导性能</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精密设计的超薄鳍片能形成更多水冷液微通道</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提高换热效率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尺寸高达</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62x56mm</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的铜底面积更能匹配</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Intel 12</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代</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CPU</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变大的顶盖</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接</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触更充分</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导热更均匀</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en-US" sz="750" dirty="0">
              <a:solidFill>
                <a:schemeClr val="bg1"/>
              </a:solidFill>
              <a:latin typeface="微軟正黑體" panose="020B0604030504040204" pitchFamily="34" charset="-120"/>
              <a:ea typeface="微軟正黑體" panose="020B0604030504040204" pitchFamily="34" charset="-120"/>
            </a:endParaRPr>
          </a:p>
          <a:p>
            <a:endPar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aphicFrame>
        <p:nvGraphicFramePr>
          <p:cNvPr id="12" name="Table 9"/>
          <p:cNvGraphicFramePr>
            <a:graphicFrameLocks noGrp="1"/>
          </p:cNvGraphicFramePr>
          <p:nvPr>
            <p:extLst>
              <p:ext uri="{D42A27DB-BD31-4B8C-83A1-F6EECF244321}">
                <p14:modId xmlns:p14="http://schemas.microsoft.com/office/powerpoint/2010/main" val="4145424261"/>
              </p:ext>
            </p:extLst>
          </p:nvPr>
        </p:nvGraphicFramePr>
        <p:xfrm>
          <a:off x="509626" y="8515052"/>
          <a:ext cx="3061923" cy="1296144"/>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EAN</a:t>
                      </a: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码</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6928968314967</a:t>
                      </a:r>
                      <a:endParaRPr kumimoji="0" lang="nl-NL"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7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净重</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1.98kg</a:t>
                      </a:r>
                      <a:endParaRPr kumimoji="0" lang="nl-NL"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毛重</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3.01kg</a:t>
                      </a:r>
                      <a:endParaRPr kumimoji="0" lang="nl-NL"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包装尺寸</a:t>
                      </a:r>
                      <a:r>
                        <a:rPr kumimoji="0" lang="en-US" altLang="zh-CN"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a:t>
                      </a:r>
                      <a:r>
                        <a:rPr kumimoji="0" lang="en-US" altLang="zh-CN"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L x W X H)</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43.7 </a:t>
                      </a: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X </a:t>
                      </a:r>
                      <a:r>
                        <a:rPr kumimoji="0" lang="en-US"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23.2 </a:t>
                      </a: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X </a:t>
                      </a:r>
                      <a:r>
                        <a:rPr kumimoji="0" lang="en-US"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14.4 </a:t>
                      </a: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外箱尺寸</a:t>
                      </a: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(L </a:t>
                      </a:r>
                      <a:r>
                        <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57 </a:t>
                      </a: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x </a:t>
                      </a:r>
                      <a:r>
                        <a:rPr kumimoji="0" lang="en-US"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45.5 </a:t>
                      </a: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x </a:t>
                      </a:r>
                      <a:r>
                        <a:rPr kumimoji="0" lang="en-US"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26.5 </a:t>
                      </a: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个</a:t>
                      </a: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a:t>
                      </a: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箱</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188448061"/>
              </p:ext>
            </p:extLst>
          </p:nvPr>
        </p:nvGraphicFramePr>
        <p:xfrm>
          <a:off x="3837316" y="8572928"/>
          <a:ext cx="3255681" cy="1008116"/>
        </p:xfrm>
        <a:graphic>
          <a:graphicData uri="http://schemas.openxmlformats.org/drawingml/2006/table">
            <a:tbl>
              <a:tblPr/>
              <a:tblGrid>
                <a:gridCol w="778817">
                  <a:extLst>
                    <a:ext uri="{9D8B030D-6E8A-4147-A177-3AD203B41FA5}">
                      <a16:colId xmlns:a16="http://schemas.microsoft.com/office/drawing/2014/main" val="20000"/>
                    </a:ext>
                  </a:extLst>
                </a:gridCol>
                <a:gridCol w="757590">
                  <a:extLst>
                    <a:ext uri="{9D8B030D-6E8A-4147-A177-3AD203B41FA5}">
                      <a16:colId xmlns:a16="http://schemas.microsoft.com/office/drawing/2014/main" val="20001"/>
                    </a:ext>
                  </a:extLst>
                </a:gridCol>
                <a:gridCol w="950254">
                  <a:extLst>
                    <a:ext uri="{9D8B030D-6E8A-4147-A177-3AD203B41FA5}">
                      <a16:colId xmlns:a16="http://schemas.microsoft.com/office/drawing/2014/main" val="20002"/>
                    </a:ext>
                  </a:extLst>
                </a:gridCol>
                <a:gridCol w="769020">
                  <a:extLst>
                    <a:ext uri="{9D8B030D-6E8A-4147-A177-3AD203B41FA5}">
                      <a16:colId xmlns:a16="http://schemas.microsoft.com/office/drawing/2014/main" val="20003"/>
                    </a:ext>
                  </a:extLst>
                </a:gridCol>
              </a:tblGrid>
              <a:tr h="22146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Cont.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Carton/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W/O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20’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1120</a:t>
                      </a:r>
                      <a:endPar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28</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40’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2352</a:t>
                      </a:r>
                      <a:endPar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28</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40 HQ</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2688</a:t>
                      </a:r>
                      <a:endPar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32</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graphicFrame>
        <p:nvGraphicFramePr>
          <p:cNvPr id="15" name="Table 8"/>
          <p:cNvGraphicFramePr>
            <a:graphicFrameLocks noGrp="1"/>
          </p:cNvGraphicFramePr>
          <p:nvPr>
            <p:extLst>
              <p:ext uri="{D42A27DB-BD31-4B8C-83A1-F6EECF244321}">
                <p14:modId xmlns:p14="http://schemas.microsoft.com/office/powerpoint/2010/main" val="1077098936"/>
              </p:ext>
            </p:extLst>
          </p:nvPr>
        </p:nvGraphicFramePr>
        <p:xfrm>
          <a:off x="487525" y="5105577"/>
          <a:ext cx="3255681" cy="2736955"/>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val="20000"/>
                    </a:ext>
                  </a:extLst>
                </a:gridCol>
                <a:gridCol w="113307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230399">
                <a:tc rowSpan="2">
                  <a:txBody>
                    <a:bodyPr/>
                    <a:lstStyle/>
                    <a:p>
                      <a:pPr>
                        <a:lnSpc>
                          <a:spcPct val="100000"/>
                        </a:lnSpc>
                        <a:spcAft>
                          <a:spcPts val="0"/>
                        </a:spcAft>
                      </a:pPr>
                      <a:r>
                        <a:rPr lang="en-US" sz="800" kern="100" dirty="0">
                          <a:solidFill>
                            <a:schemeClr val="tx2"/>
                          </a:solidFill>
                          <a:effectLst/>
                          <a:latin typeface="微軟正黑體" panose="020B0604030504040204" pitchFamily="34" charset="-120"/>
                          <a:ea typeface="微軟正黑體" panose="020B0604030504040204" pitchFamily="34" charset="-120"/>
                        </a:rPr>
                        <a:t>CPU </a:t>
                      </a: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接口</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2"/>
                          </a:solidFill>
                          <a:latin typeface="微軟正黑體" panose="020B0604030504040204" pitchFamily="34" charset="-120"/>
                          <a:ea typeface="微軟正黑體" panose="020B0604030504040204" pitchFamily="34" charset="-120"/>
                        </a:rPr>
                        <a:t>Intel</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pl-PL" altLang="zh-CN" sz="800" u="none" strike="noStrike" dirty="0">
                          <a:effectLst/>
                          <a:latin typeface="微軟正黑體" panose="020B0604030504040204" pitchFamily="34" charset="-120"/>
                          <a:ea typeface="微軟正黑體" panose="020B0604030504040204" pitchFamily="34" charset="-120"/>
                        </a:rPr>
                        <a:t>Intel®</a:t>
                      </a:r>
                      <a:r>
                        <a:rPr lang="en-US" altLang="zh-CN" sz="800" u="none" strike="noStrike" dirty="0">
                          <a:effectLst/>
                          <a:latin typeface="微軟正黑體" panose="020B0604030504040204" pitchFamily="34" charset="-120"/>
                          <a:ea typeface="微軟正黑體" panose="020B0604030504040204" pitchFamily="34" charset="-120"/>
                        </a:rPr>
                        <a:t> LGA 1700 /1200 /</a:t>
                      </a:r>
                      <a:r>
                        <a:rPr lang="pl-PL" altLang="zh-CN" sz="800" u="none" strike="noStrike" dirty="0">
                          <a:effectLst/>
                          <a:latin typeface="微軟正黑體" panose="020B0604030504040204" pitchFamily="34" charset="-120"/>
                          <a:ea typeface="微軟正黑體" panose="020B0604030504040204" pitchFamily="34" charset="-120"/>
                        </a:rPr>
                        <a:t> 2066 / 2011-v3 / 2011 / </a:t>
                      </a:r>
                      <a:r>
                        <a:rPr lang="en-US" altLang="zh-CN" sz="800" u="none" strike="noStrike" dirty="0">
                          <a:effectLst/>
                          <a:latin typeface="微軟正黑體" panose="020B0604030504040204" pitchFamily="34" charset="-120"/>
                          <a:ea typeface="微軟正黑體" panose="020B0604030504040204" pitchFamily="34" charset="-120"/>
                        </a:rPr>
                        <a:t>1200 / </a:t>
                      </a:r>
                      <a:r>
                        <a:rPr lang="pl-PL" altLang="zh-CN" sz="800" u="none" strike="noStrike" dirty="0">
                          <a:effectLst/>
                          <a:latin typeface="微軟正黑體" panose="020B0604030504040204" pitchFamily="34" charset="-120"/>
                          <a:ea typeface="微軟正黑體" panose="020B0604030504040204" pitchFamily="34" charset="-120"/>
                        </a:rPr>
                        <a:t>1151 / 1150 / 1155 / 1156</a:t>
                      </a:r>
                      <a:r>
                        <a:rPr lang="en-US" altLang="zh-CN" sz="800" u="none" strike="noStrike" dirty="0">
                          <a:effectLst/>
                          <a:latin typeface="微軟正黑體" panose="020B0604030504040204" pitchFamily="34" charset="-120"/>
                          <a:ea typeface="微軟正黑體" panose="020B0604030504040204" pitchFamily="34" charset="-120"/>
                        </a:rPr>
                        <a:t> socket</a:t>
                      </a:r>
                      <a:endParaRPr lang="pl-PL" altLang="zh-CN"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AMD</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de-DE" altLang="zh-CN" sz="800" u="none" strike="noStrike" dirty="0">
                          <a:effectLst/>
                          <a:latin typeface="微軟正黑體" panose="020B0604030504040204" pitchFamily="34" charset="-120"/>
                          <a:ea typeface="微軟正黑體" panose="020B0604030504040204" pitchFamily="34" charset="-120"/>
                        </a:rPr>
                        <a:t>AMD® AM4 / AM3+ / AM3 / AM2+/ AM2 / FM2+ / FM2 / FM1/TR4</a:t>
                      </a:r>
                      <a:endParaRPr lang="de-DE" altLang="zh-CN"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7"/>
                  </a:ext>
                </a:extLst>
              </a:tr>
              <a:tr h="230399">
                <a:tc rowSpan="2">
                  <a:txBody>
                    <a:bodyPr/>
                    <a:lstStyle/>
                    <a:p>
                      <a:pPr>
                        <a:lnSpc>
                          <a:spcPct val="100000"/>
                        </a:lnSpc>
                        <a:spcAft>
                          <a:spcPts val="0"/>
                        </a:spcAft>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散热器</a:t>
                      </a:r>
                      <a:endParaRPr lang="en-US" sz="800" kern="100" dirty="0">
                        <a:solidFill>
                          <a:schemeClr val="tx2"/>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mn-cs"/>
                        </a:rPr>
                        <a:t>材质</a:t>
                      </a:r>
                      <a:endParaRPr lang="zh-TW" altLang="en-US"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铝</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2"/>
                          </a:solidFill>
                          <a:effectLst/>
                          <a:latin typeface="微軟正黑體" panose="020B0604030504040204" pitchFamily="34" charset="-120"/>
                          <a:ea typeface="微軟正黑體" panose="020B0604030504040204" pitchFamily="34" charset="-120"/>
                        </a:rPr>
                        <a:t>(</a:t>
                      </a:r>
                      <a:r>
                        <a:rPr lang="en-US" sz="800" kern="100" dirty="0">
                          <a:solidFill>
                            <a:schemeClr val="tx2"/>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effectLst/>
                          <a:latin typeface="微軟正黑體" panose="020B0604030504040204" pitchFamily="34" charset="-120"/>
                          <a:ea typeface="微軟正黑體" panose="020B0604030504040204" pitchFamily="34" charset="-120"/>
                        </a:rPr>
                        <a:t>394 </a:t>
                      </a:r>
                      <a:r>
                        <a:rPr lang="en-US" sz="800" u="none" strike="noStrike" dirty="0">
                          <a:effectLst/>
                          <a:latin typeface="微軟正黑體" panose="020B0604030504040204" pitchFamily="34" charset="-120"/>
                          <a:ea typeface="微軟正黑體" panose="020B0604030504040204" pitchFamily="34" charset="-120"/>
                        </a:rPr>
                        <a:t>x 119.6 x </a:t>
                      </a:r>
                      <a:r>
                        <a:rPr lang="en-US" sz="800" u="none" strike="noStrike" dirty="0" smtClean="0">
                          <a:effectLst/>
                          <a:latin typeface="微軟正黑體" panose="020B0604030504040204" pitchFamily="34" charset="-120"/>
                          <a:ea typeface="微軟正黑體" panose="020B0604030504040204" pitchFamily="34" charset="-120"/>
                        </a:rPr>
                        <a:t>27.2mm</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8"/>
                  </a:ext>
                </a:extLst>
              </a:tr>
              <a:tr h="243840">
                <a:tc rowSpan="6">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水泵</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2"/>
                          </a:solidFill>
                          <a:effectLst/>
                          <a:latin typeface="微軟正黑體" panose="020B0604030504040204" pitchFamily="34" charset="-120"/>
                          <a:ea typeface="微軟正黑體" panose="020B0604030504040204" pitchFamily="34" charset="-120"/>
                        </a:rPr>
                        <a:t>(</a:t>
                      </a:r>
                      <a:r>
                        <a:rPr lang="en-US" sz="800" kern="100" dirty="0">
                          <a:solidFill>
                            <a:schemeClr val="tx2"/>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89 x 75 x 40 </a:t>
                      </a:r>
                      <a:r>
                        <a:rPr lang="en-US" sz="800" u="none" strike="noStrike" dirty="0" smtClean="0">
                          <a:effectLst/>
                          <a:latin typeface="微軟正黑體" panose="020B0604030504040204" pitchFamily="34" charset="-120"/>
                          <a:ea typeface="微軟正黑體" panose="020B0604030504040204" pitchFamily="34" charset="-120"/>
                        </a:rPr>
                        <a:t>mm</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MTTF </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effectLst/>
                          <a:latin typeface="微軟正黑體" panose="020B0604030504040204" pitchFamily="34" charset="-120"/>
                          <a:ea typeface="微軟正黑體" panose="020B0604030504040204" pitchFamily="34" charset="-120"/>
                        </a:rPr>
                        <a:t>&gt;210,000</a:t>
                      </a:r>
                      <a:r>
                        <a:rPr lang="zh-CN" altLang="en-US" sz="800" u="none" strike="noStrike" dirty="0" smtClean="0">
                          <a:effectLst/>
                          <a:latin typeface="微軟正黑體" panose="020B0604030504040204" pitchFamily="34" charset="-120"/>
                          <a:ea typeface="微軟正黑體" panose="020B0604030504040204" pitchFamily="34" charset="-120"/>
                        </a:rPr>
                        <a:t>小时</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gn="l" fontAlgn="ctr"/>
                      <a:r>
                        <a:rPr lang="zh-CN" altLang="en-US" sz="800" u="none" strike="noStrike" dirty="0" smtClean="0">
                          <a:effectLst/>
                          <a:latin typeface="微軟正黑體" panose="020B0604030504040204" pitchFamily="34" charset="-120"/>
                          <a:ea typeface="微軟正黑體" panose="020B0604030504040204" pitchFamily="34" charset="-120"/>
                        </a:rPr>
                        <a:t>噪音值</a:t>
                      </a:r>
                      <a:r>
                        <a:rPr lang="en-US" altLang="zh-CN" sz="800" u="none" strike="noStrike" dirty="0" smtClean="0">
                          <a:effectLst/>
                          <a:latin typeface="微軟正黑體" panose="020B0604030504040204" pitchFamily="34" charset="-120"/>
                          <a:ea typeface="微軟正黑體" panose="020B0604030504040204" pitchFamily="34" charset="-120"/>
                        </a:rPr>
                        <a:t>(</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a:t>
                      </a:r>
                      <a:r>
                        <a:rPr lang="en-US" sz="800" u="none" strike="noStrike" dirty="0" smtClean="0">
                          <a:effectLst/>
                          <a:latin typeface="微軟正黑體" panose="020B0604030504040204" pitchFamily="34" charset="-120"/>
                          <a:ea typeface="微軟正黑體" panose="020B0604030504040204" pitchFamily="34" charset="-120"/>
                        </a:rPr>
                        <a:t>5dB(A</a:t>
                      </a:r>
                      <a:r>
                        <a:rPr lang="en-US" sz="800" u="none" strike="noStrike" dirty="0">
                          <a:effectLst/>
                          <a:latin typeface="微軟正黑體" panose="020B0604030504040204" pitchFamily="34" charset="-120"/>
                          <a:ea typeface="微軟正黑體" panose="020B0604030504040204" pitchFamily="34" charset="-120"/>
                        </a:rPr>
                        <a:t>)</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dk1"/>
                          </a:solidFill>
                          <a:effectLst/>
                          <a:latin typeface="微軟正黑體" panose="020B0604030504040204" pitchFamily="34" charset="-120"/>
                          <a:ea typeface="微軟正黑體" panose="020B0604030504040204" pitchFamily="34" charset="-120"/>
                        </a:rPr>
                        <a:t>接口</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4</a:t>
                      </a:r>
                      <a:r>
                        <a:rPr lang="en-US" sz="800" u="none" strike="noStrike" dirty="0" smtClean="0">
                          <a:effectLst/>
                          <a:latin typeface="微軟正黑體" panose="020B0604030504040204" pitchFamily="34" charset="-120"/>
                          <a:ea typeface="微軟正黑體" panose="020B0604030504040204" pitchFamily="34" charset="-120"/>
                        </a:rPr>
                        <a:t>-Pin</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额定电压</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12 VDC</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3"/>
                  </a:ext>
                </a:extLst>
              </a:tr>
              <a:tr h="243840">
                <a:tc v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功耗</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6 W</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2028577283"/>
                  </a:ext>
                </a:extLst>
              </a:tr>
            </a:tbl>
          </a:graphicData>
        </a:graphic>
      </p:graphicFrame>
      <p:graphicFrame>
        <p:nvGraphicFramePr>
          <p:cNvPr id="18" name="Table 8"/>
          <p:cNvGraphicFramePr>
            <a:graphicFrameLocks noGrp="1"/>
          </p:cNvGraphicFramePr>
          <p:nvPr>
            <p:extLst>
              <p:ext uri="{D42A27DB-BD31-4B8C-83A1-F6EECF244321}">
                <p14:modId xmlns:p14="http://schemas.microsoft.com/office/powerpoint/2010/main" val="2891904545"/>
              </p:ext>
            </p:extLst>
          </p:nvPr>
        </p:nvGraphicFramePr>
        <p:xfrm>
          <a:off x="3837316" y="5091672"/>
          <a:ext cx="3255681" cy="3008628"/>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val="20000"/>
                    </a:ext>
                  </a:extLst>
                </a:gridCol>
                <a:gridCol w="1133074">
                  <a:extLst>
                    <a:ext uri="{9D8B030D-6E8A-4147-A177-3AD203B41FA5}">
                      <a16:colId xmlns:a16="http://schemas.microsoft.com/office/drawing/2014/main" val="20001"/>
                    </a:ext>
                  </a:extLst>
                </a:gridCol>
                <a:gridCol w="1512166">
                  <a:extLst>
                    <a:ext uri="{9D8B030D-6E8A-4147-A177-3AD203B41FA5}">
                      <a16:colId xmlns:a16="http://schemas.microsoft.com/office/drawing/2014/main" val="20002"/>
                    </a:ext>
                  </a:extLst>
                </a:gridCol>
              </a:tblGrid>
              <a:tr h="243840">
                <a:tc rowSpan="13">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风扇</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2"/>
                          </a:solidFill>
                          <a:effectLst/>
                          <a:latin typeface="微軟正黑體" panose="020B0604030504040204" pitchFamily="34" charset="-120"/>
                          <a:ea typeface="微軟正黑體" panose="020B0604030504040204" pitchFamily="34" charset="-120"/>
                        </a:rPr>
                        <a:t>(</a:t>
                      </a:r>
                      <a:r>
                        <a:rPr lang="en-US" sz="800" kern="100" dirty="0">
                          <a:solidFill>
                            <a:schemeClr val="tx2"/>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120 x 120 x 25 </a:t>
                      </a:r>
                      <a:r>
                        <a:rPr lang="en-US" sz="800" u="none" strike="noStrike" dirty="0" smtClean="0">
                          <a:effectLst/>
                          <a:latin typeface="微軟正黑體" panose="020B0604030504040204" pitchFamily="34" charset="-120"/>
                          <a:ea typeface="微軟正黑體" panose="020B0604030504040204" pitchFamily="34" charset="-120"/>
                        </a:rPr>
                        <a:t>mm</a:t>
                      </a:r>
                      <a:endParaRPr lang="en-US"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数量</a:t>
                      </a:r>
                      <a:r>
                        <a:rPr lang="en-US" sz="800" u="none" strike="noStrike" dirty="0" smtClean="0">
                          <a:effectLst/>
                          <a:latin typeface="微軟正黑體" panose="020B0604030504040204" pitchFamily="34" charset="-120"/>
                          <a:ea typeface="微軟正黑體" panose="020B0604030504040204" pitchFamily="34" charset="-120"/>
                        </a:rPr>
                        <a:t> </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dk1"/>
                          </a:solidFill>
                          <a:effectLst/>
                          <a:latin typeface="微軟正黑體" panose="020B0604030504040204" pitchFamily="34" charset="-120"/>
                          <a:ea typeface="微軟正黑體" panose="020B0604030504040204" pitchFamily="34" charset="-120"/>
                        </a:rPr>
                        <a:t>3</a:t>
                      </a:r>
                      <a:r>
                        <a:rPr lang="en-US" sz="800" b="0" i="0" u="none" strike="noStrike" dirty="0" smtClean="0">
                          <a:solidFill>
                            <a:schemeClr val="dk1"/>
                          </a:solidFill>
                          <a:effectLst/>
                          <a:latin typeface="微軟正黑體" panose="020B0604030504040204" pitchFamily="34" charset="-120"/>
                          <a:ea typeface="微軟正黑體" panose="020B0604030504040204" pitchFamily="34" charset="-120"/>
                        </a:rPr>
                        <a:t> </a:t>
                      </a:r>
                      <a:r>
                        <a:rPr lang="en-US" sz="800" b="0" i="0" u="none" strike="noStrike" dirty="0">
                          <a:solidFill>
                            <a:schemeClr val="dk1"/>
                          </a:solidFill>
                          <a:effectLst/>
                          <a:latin typeface="微軟正黑體" panose="020B0604030504040204" pitchFamily="34" charset="-120"/>
                          <a:ea typeface="微軟正黑體" panose="020B0604030504040204" pitchFamily="34" charset="-120"/>
                        </a:rPr>
                        <a:t>Pcs</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dk1"/>
                          </a:solidFill>
                          <a:effectLst/>
                          <a:latin typeface="微軟正黑體" panose="020B0604030504040204" pitchFamily="34" charset="-120"/>
                          <a:ea typeface="微軟正黑體" panose="020B0604030504040204" pitchFamily="34" charset="-120"/>
                        </a:rPr>
                        <a:t>灯效类型</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二代灯效</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转速</a:t>
                      </a:r>
                      <a:r>
                        <a:rPr lang="en-US" sz="800" u="none" strike="noStrike" dirty="0" smtClean="0">
                          <a:effectLst/>
                          <a:latin typeface="微軟正黑體" panose="020B0604030504040204" pitchFamily="34" charset="-120"/>
                          <a:ea typeface="微軟正黑體" panose="020B0604030504040204" pitchFamily="34" charset="-120"/>
                        </a:rPr>
                        <a:t> </a:t>
                      </a:r>
                      <a:r>
                        <a:rPr lang="en-US" sz="800" u="none" strike="noStrike" dirty="0">
                          <a:effectLst/>
                          <a:latin typeface="微軟正黑體" panose="020B0604030504040204" pitchFamily="34" charset="-120"/>
                          <a:ea typeface="微軟正黑體" panose="020B0604030504040204" pitchFamily="34" charset="-120"/>
                        </a:rPr>
                        <a:t>(RPM)</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0~2300 ±10%</a:t>
                      </a:r>
                    </a:p>
                  </a:txBody>
                  <a:tcPr marL="45958" marR="45958" marT="0" marB="0" anchor="ctr">
                    <a:solidFill>
                      <a:srgbClr val="EAEAEA"/>
                    </a:solidFill>
                  </a:tcPr>
                </a:tc>
                <a:extLst>
                  <a:ext uri="{0D108BD9-81ED-4DB2-BD59-A6C34878D82A}">
                    <a16:rowId xmlns:a16="http://schemas.microsoft.com/office/drawing/2014/main"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风量</a:t>
                      </a:r>
                      <a:r>
                        <a:rPr lang="en-US" altLang="zh-CN" sz="800" u="none" strike="noStrike" dirty="0" smtClean="0">
                          <a:effectLst/>
                          <a:latin typeface="微軟正黑體" panose="020B0604030504040204" pitchFamily="34" charset="-120"/>
                          <a:ea typeface="微軟正黑體" panose="020B0604030504040204" pitchFamily="34" charset="-120"/>
                        </a:rPr>
                        <a:t> </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u="none" strike="noStrike" dirty="0" smtClean="0">
                          <a:effectLst/>
                          <a:latin typeface="微軟正黑體" panose="020B0604030504040204" pitchFamily="34" charset="-120"/>
                          <a:ea typeface="微軟正黑體" panose="020B0604030504040204" pitchFamily="34" charset="-120"/>
                        </a:rPr>
                        <a:t>72.37 CFM</a:t>
                      </a:r>
                      <a:endParaRPr lang="en-US" altLang="zh-CN"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噪音值</a:t>
                      </a:r>
                      <a:r>
                        <a:rPr lang="en-US" altLang="zh-CN" sz="800" u="none" strike="noStrike" dirty="0" smtClean="0">
                          <a:effectLst/>
                          <a:latin typeface="微軟正黑體" panose="020B0604030504040204" pitchFamily="34" charset="-120"/>
                          <a:ea typeface="微軟正黑體" panose="020B0604030504040204" pitchFamily="34" charset="-120"/>
                        </a:rPr>
                        <a:t> </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32dB(A)</a:t>
                      </a:r>
                    </a:p>
                  </a:txBody>
                  <a:tcPr marL="45958" marR="45958" marT="0" marB="0" anchor="ctr">
                    <a:solidFill>
                      <a:srgbClr val="EAEAEA"/>
                    </a:solidFill>
                  </a:tcPr>
                </a:tc>
                <a:extLst>
                  <a:ext uri="{0D108BD9-81ED-4DB2-BD59-A6C34878D82A}">
                    <a16:rowId xmlns:a16="http://schemas.microsoft.com/office/drawing/2014/main"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风压</a:t>
                      </a:r>
                      <a:r>
                        <a:rPr lang="en-US" sz="800" u="none" strike="noStrike" dirty="0" smtClean="0">
                          <a:effectLst/>
                          <a:latin typeface="微軟正黑體" panose="020B0604030504040204" pitchFamily="34" charset="-120"/>
                          <a:ea typeface="微軟正黑體" panose="020B0604030504040204" pitchFamily="34" charset="-120"/>
                        </a:rPr>
                        <a:t> </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2.96 </a:t>
                      </a:r>
                      <a:r>
                        <a:rPr lang="en-US" altLang="zh-CN" sz="800" u="none" strike="noStrike" dirty="0">
                          <a:effectLst/>
                          <a:latin typeface="微軟正黑體" panose="020B0604030504040204" pitchFamily="34" charset="-120"/>
                          <a:ea typeface="微軟正黑體" panose="020B0604030504040204" pitchFamily="34" charset="-120"/>
                        </a:rPr>
                        <a:t>(mmH2O) </a:t>
                      </a:r>
                      <a:endParaRPr lang="en-US"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1"/>
                  </a:ext>
                </a:extLst>
              </a:tr>
              <a:tr h="230399">
                <a:tc vMerge="1">
                  <a:txBody>
                    <a:bodyPr/>
                    <a:lstStyle/>
                    <a:p>
                      <a:endParaRPr lang="zh-CN" alt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轴承</a:t>
                      </a:r>
                      <a:endParaRPr lang="en-US" sz="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ORBS</a:t>
                      </a:r>
                    </a:p>
                  </a:txBody>
                  <a:tcPr marL="45958" marR="45958" marT="0" marB="0" anchor="ctr">
                    <a:solidFill>
                      <a:srgbClr val="EAEAEA"/>
                    </a:solidFill>
                  </a:tcPr>
                </a:tc>
                <a:extLst>
                  <a:ext uri="{0D108BD9-81ED-4DB2-BD59-A6C34878D82A}">
                    <a16:rowId xmlns:a16="http://schemas.microsoft.com/office/drawing/2014/main"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MTTF</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&gt;</a:t>
                      </a:r>
                      <a:r>
                        <a:rPr lang="en-US" sz="800" u="none" strike="noStrike" dirty="0" smtClean="0">
                          <a:effectLst/>
                          <a:latin typeface="微軟正黑體" panose="020B0604030504040204" pitchFamily="34" charset="-120"/>
                          <a:ea typeface="微軟正黑體" panose="020B0604030504040204" pitchFamily="34" charset="-120"/>
                        </a:rPr>
                        <a:t>160,000</a:t>
                      </a:r>
                      <a:r>
                        <a:rPr lang="zh-CN" altLang="en-US" sz="800" u="none" strike="noStrike" dirty="0" smtClean="0">
                          <a:effectLst/>
                          <a:latin typeface="微軟正黑體" panose="020B0604030504040204" pitchFamily="34" charset="-120"/>
                          <a:ea typeface="微軟正黑體" panose="020B0604030504040204" pitchFamily="34" charset="-120"/>
                        </a:rPr>
                        <a:t>小时</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电源接口</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4-Pin PWM</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额定电压</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12 VDC</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额定电流</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0.15A</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安全电流</a:t>
                      </a:r>
                      <a:endParaRPr lang="en-US" altLang="zh-CN"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微軟正黑體" panose="020B0604030504040204" pitchFamily="34" charset="-120"/>
                          <a:ea typeface="微軟正黑體" panose="020B0604030504040204" pitchFamily="34" charset="-120"/>
                          <a:cs typeface="+mn-cs"/>
                        </a:rPr>
                        <a:t>0.3A</a:t>
                      </a:r>
                    </a:p>
                  </a:txBody>
                  <a:tcPr marL="45958" marR="45958" marT="0" marB="0" anchor="ctr">
                    <a:solidFill>
                      <a:srgbClr val="EAEAEA"/>
                    </a:solidFill>
                  </a:tcPr>
                </a:tc>
                <a:extLst>
                  <a:ext uri="{0D108BD9-81ED-4DB2-BD59-A6C34878D82A}">
                    <a16:rowId xmlns:a16="http://schemas.microsoft.com/office/drawing/2014/main" val="10026"/>
                  </a:ext>
                </a:extLst>
              </a:tr>
            </a:tbl>
          </a:graphicData>
        </a:graphic>
      </p:graphicFrame>
      <p:grpSp>
        <p:nvGrpSpPr>
          <p:cNvPr id="5" name="群組 4"/>
          <p:cNvGrpSpPr/>
          <p:nvPr/>
        </p:nvGrpSpPr>
        <p:grpSpPr>
          <a:xfrm>
            <a:off x="523216" y="0"/>
            <a:ext cx="6293656" cy="1835041"/>
            <a:chOff x="324247" y="220156"/>
            <a:chExt cx="6293656" cy="1835041"/>
          </a:xfrm>
        </p:grpSpPr>
        <p:pic>
          <p:nvPicPr>
            <p:cNvPr id="4" name="圖片 3"/>
            <p:cNvPicPr>
              <a:picLocks noChangeAspect="1"/>
            </p:cNvPicPr>
            <p:nvPr/>
          </p:nvPicPr>
          <p:blipFill rotWithShape="1">
            <a:blip r:embed="rId5" cstate="print">
              <a:extLst>
                <a:ext uri="{28A0092B-C50C-407E-A947-70E740481C1C}">
                  <a14:useLocalDpi xmlns:a14="http://schemas.microsoft.com/office/drawing/2010/main" val="0"/>
                </a:ext>
              </a:extLst>
            </a:blip>
            <a:srcRect l="616" t="32182" r="-616" b="26134"/>
            <a:stretch/>
          </p:blipFill>
          <p:spPr>
            <a:xfrm>
              <a:off x="404907" y="220156"/>
              <a:ext cx="5812179" cy="1835041"/>
            </a:xfrm>
            <a:prstGeom prst="rect">
              <a:avLst/>
            </a:prstGeom>
          </p:spPr>
        </p:pic>
        <p:sp>
          <p:nvSpPr>
            <p:cNvPr id="11" name="矩形 10"/>
            <p:cNvSpPr/>
            <p:nvPr/>
          </p:nvSpPr>
          <p:spPr>
            <a:xfrm rot="10800000">
              <a:off x="324247" y="220156"/>
              <a:ext cx="6293656" cy="1835040"/>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21"/>
          <p:cNvSpPr txBox="1">
            <a:spLocks noChangeArrowheads="1"/>
          </p:cNvSpPr>
          <p:nvPr/>
        </p:nvSpPr>
        <p:spPr bwMode="auto">
          <a:xfrm>
            <a:off x="1476376" y="1008085"/>
            <a:ext cx="43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全新具有二代灯效的高性能连叶扇</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风量可达</a:t>
            </a:r>
            <a:r>
              <a:rPr lang="en-US" altLang="zh-CN" sz="900" dirty="0" smtClean="0">
                <a:latin typeface="微軟正黑體" panose="020B0604030504040204" pitchFamily="34" charset="-120"/>
                <a:ea typeface="微軟正黑體" panose="020B0604030504040204" pitchFamily="34" charset="-120"/>
              </a:rPr>
              <a:t>72.37CFM, </a:t>
            </a:r>
            <a:r>
              <a:rPr lang="zh-CN" altLang="en-US" sz="900" dirty="0" smtClean="0">
                <a:latin typeface="微軟正黑體" panose="020B0604030504040204" pitchFamily="34" charset="-120"/>
                <a:ea typeface="微軟正黑體" panose="020B0604030504040204" pitchFamily="34" charset="-120"/>
              </a:rPr>
              <a:t>而且相同转速下高性能连叶扇能在更大程度上减少运转过程中的噪音</a:t>
            </a:r>
            <a:r>
              <a:rPr lang="en-US" altLang="zh-CN" sz="900" dirty="0" smtClean="0">
                <a:latin typeface="微軟正黑體" panose="020B0604030504040204" pitchFamily="34" charset="-120"/>
                <a:ea typeface="微軟正黑體" panose="020B0604030504040204" pitchFamily="34" charset="-120"/>
              </a:rPr>
              <a:t>.</a:t>
            </a:r>
            <a:endParaRPr lang="en-US" altLang="en-US" sz="9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9" name="TextBox 23"/>
          <p:cNvSpPr txBox="1">
            <a:spLocks noChangeArrowheads="1"/>
          </p:cNvSpPr>
          <p:nvPr/>
        </p:nvSpPr>
        <p:spPr bwMode="auto">
          <a:xfrm>
            <a:off x="1549537" y="646846"/>
            <a:ext cx="43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炎</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神</a:t>
            </a:r>
            <a:r>
              <a:rPr lang="en-US" altLang="zh-CN"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P360</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专用风扇</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4194</TotalTime>
  <Words>1107</Words>
  <Application>Microsoft Office PowerPoint</Application>
  <PresentationFormat>自訂</PresentationFormat>
  <Paragraphs>112</Paragraphs>
  <Slides>2</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vt:i4>
      </vt:variant>
    </vt:vector>
  </HeadingPairs>
  <TitlesOfParts>
    <vt:vector size="13" baseType="lpstr">
      <vt:lpstr>Meiryo</vt:lpstr>
      <vt:lpstr>宋体</vt:lpstr>
      <vt:lpstr>Teko</vt:lpstr>
      <vt:lpstr>Teko SemiBold</vt:lpstr>
      <vt:lpstr>微軟正黑體</vt:lpstr>
      <vt:lpstr>新細明體</vt:lpstr>
      <vt:lpstr>Arial</vt:lpstr>
      <vt:lpstr>Calibri</vt:lpstr>
      <vt:lpstr>Noto Sans</vt:lpstr>
      <vt:lpstr>Verdana</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Irena_Liu劉青(THML CN)</cp:lastModifiedBy>
  <cp:revision>95</cp:revision>
  <dcterms:created xsi:type="dcterms:W3CDTF">2021-08-05T04:16:37Z</dcterms:created>
  <dcterms:modified xsi:type="dcterms:W3CDTF">2021-11-11T04:01:14Z</dcterms:modified>
</cp:coreProperties>
</file>